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82" r:id="rId23"/>
    <p:sldId id="290" r:id="rId24"/>
    <p:sldId id="291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2" autoAdjust="0"/>
    <p:restoredTop sz="94660"/>
  </p:normalViewPr>
  <p:slideViewPr>
    <p:cSldViewPr>
      <p:cViewPr varScale="1">
        <p:scale>
          <a:sx n="87" d="100"/>
          <a:sy n="87" d="100"/>
        </p:scale>
        <p:origin x="14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%20and%20Settings\Admin\&#1052;&#1086;&#1080;%20&#1076;&#1086;&#1082;&#1091;&#1084;&#1077;&#1085;&#1090;&#1099;\&#1090;&#1077;&#1089;&#1090;&#1099;&#1074;%20&#1087;&#1088;&#1077;&#1079;&#1077;&#1085;&#1090;&#1072;&#1094;&#1080;&#110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%20and%20Settings\Admin\&#1052;&#1086;&#1080;%20&#1076;&#1086;&#1082;&#1091;&#1084;&#1077;&#1085;&#1090;&#1099;\&#1090;&#1077;&#1089;&#1090;&#1099;&#1074;%20&#1087;&#1088;&#1077;&#1079;&#1077;&#1085;&#1090;&#1072;&#1094;&#1080;&#110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%20and%20Settings\Admin\&#1052;&#1086;&#1080;%20&#1076;&#1086;&#1082;&#1091;&#1084;&#1077;&#1085;&#1090;&#1099;\&#1090;&#1077;&#1089;&#1090;&#1099;&#1074;%20&#1087;&#1088;&#1077;&#1079;&#1077;&#1085;&#1090;&#1072;&#1094;&#1080;&#110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%20and%20Settings\Admin\&#1052;&#1086;&#1080;%20&#1076;&#1086;&#1082;&#1091;&#1084;&#1077;&#1085;&#1090;&#1099;\&#1090;&#1077;&#1089;&#1090;&#1099;&#1074;%20&#1087;&#1088;&#1077;&#1079;&#1077;&#1085;&#1090;&#1072;&#1094;&#1080;&#110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%20and%20Settings\Admin\&#1052;&#1086;&#1080;%20&#1076;&#1086;&#1082;&#1091;&#1084;&#1077;&#1085;&#1090;&#1099;\&#1090;&#1077;&#1089;&#1090;&#1099;&#1074;%20&#1087;&#1088;&#1077;&#1079;&#1077;&#1085;&#1090;&#1072;&#1094;&#1080;&#1102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%20and%20Settings\Admin\&#1052;&#1086;&#1080;%20&#1076;&#1086;&#1082;&#1091;&#1084;&#1077;&#1085;&#1090;&#1099;\&#1090;&#1077;&#1089;&#1090;&#1099;&#1074;%20&#1087;&#1088;&#1077;&#1079;&#1077;&#1085;&#1090;&#1072;&#1094;&#1080;&#110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Относительная</a:t>
            </a:r>
            <a:r>
              <a:rPr lang="ru-RU" baseline="0"/>
              <a:t> частота верно выполненных заданий теста</a:t>
            </a:r>
            <a:endParaRPr lang="ru-RU"/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1.1526902887139005E-2"/>
                  <c:y val="0.1050293654469661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0885608048993871E-2"/>
                  <c:y val="4.695309556893623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3338582677165462E-2"/>
                  <c:y val="7.320203798054654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'[тестыв презентацию.xlsx]Лист2'!$B$1:$L$1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'[тестыв презентацию.xlsx]Лист2'!$B$2:$K$2</c:f>
              <c:numCache>
                <c:formatCode>General</c:formatCode>
                <c:ptCount val="10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5</c:v>
                </c:pt>
                <c:pt idx="4">
                  <c:v>12.5</c:v>
                </c:pt>
                <c:pt idx="5">
                  <c:v>15</c:v>
                </c:pt>
                <c:pt idx="6">
                  <c:v>20</c:v>
                </c:pt>
                <c:pt idx="7">
                  <c:v>17.5</c:v>
                </c:pt>
                <c:pt idx="8">
                  <c:v>12.5</c:v>
                </c:pt>
                <c:pt idx="9">
                  <c:v>10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Относительная</a:t>
            </a:r>
            <a:r>
              <a:rPr lang="ru-RU" baseline="0"/>
              <a:t> частота верно выполненных заданий теста</a:t>
            </a:r>
            <a:endParaRPr lang="ru-RU"/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Относительная</a:t>
            </a:r>
            <a:r>
              <a:rPr lang="ru-RU" baseline="0"/>
              <a:t> частота верно выполненных заданий теста.</a:t>
            </a:r>
            <a:endParaRPr lang="ru-RU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invertIfNegative val="0"/>
          <c:cat>
            <c:numRef>
              <c:f>'[тестыв презентацию.xlsx]Лист2'!$B$1:$K$1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'[тестыв презентацию.xlsx]Лист2'!$B$2:$K$2</c:f>
              <c:numCache>
                <c:formatCode>General</c:formatCode>
                <c:ptCount val="10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5</c:v>
                </c:pt>
                <c:pt idx="4">
                  <c:v>12.5</c:v>
                </c:pt>
                <c:pt idx="5">
                  <c:v>15</c:v>
                </c:pt>
                <c:pt idx="6">
                  <c:v>20</c:v>
                </c:pt>
                <c:pt idx="7">
                  <c:v>17.5</c:v>
                </c:pt>
                <c:pt idx="8">
                  <c:v>12.5</c:v>
                </c:pt>
                <c:pt idx="9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326023152"/>
        <c:axId val="-1326018256"/>
      </c:barChart>
      <c:catAx>
        <c:axId val="-1326023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326018256"/>
        <c:crosses val="autoZero"/>
        <c:auto val="1"/>
        <c:lblAlgn val="ctr"/>
        <c:lblOffset val="100"/>
        <c:noMultiLvlLbl val="0"/>
      </c:catAx>
      <c:valAx>
        <c:axId val="-1326018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326023152"/>
        <c:crosses val="autoZero"/>
        <c:crossBetween val="between"/>
      </c:valAx>
      <c:spPr>
        <a:solidFill>
          <a:srgbClr val="92D050"/>
        </a:solidFill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Относительная</a:t>
            </a:r>
            <a:r>
              <a:rPr lang="ru-RU" baseline="0"/>
              <a:t> частота верно выполненных заданий теста</a:t>
            </a:r>
            <a:endParaRPr lang="ru-RU"/>
          </a:p>
        </c:rich>
      </c:tx>
      <c:layout/>
      <c:overlay val="0"/>
    </c:title>
    <c:autoTitleDeleted val="0"/>
    <c:plotArea>
      <c:layout/>
      <c:lineChart>
        <c:grouping val="stacked"/>
        <c:varyColors val="0"/>
        <c:ser>
          <c:idx val="0"/>
          <c:order val="0"/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'[тестыв презентацию.xlsx]Лист2'!$B$1:$K$1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'[тестыв презентацию.xlsx]Лист2'!$B$2:$K$2</c:f>
              <c:numCache>
                <c:formatCode>General</c:formatCode>
                <c:ptCount val="10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5</c:v>
                </c:pt>
                <c:pt idx="4">
                  <c:v>12.5</c:v>
                </c:pt>
                <c:pt idx="5">
                  <c:v>15</c:v>
                </c:pt>
                <c:pt idx="6">
                  <c:v>20</c:v>
                </c:pt>
                <c:pt idx="7">
                  <c:v>17.5</c:v>
                </c:pt>
                <c:pt idx="8">
                  <c:v>12.5</c:v>
                </c:pt>
                <c:pt idx="9">
                  <c:v>10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1326020976"/>
        <c:axId val="-1326025328"/>
      </c:lineChart>
      <c:catAx>
        <c:axId val="-1326020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326025328"/>
        <c:crosses val="autoZero"/>
        <c:auto val="1"/>
        <c:lblAlgn val="ctr"/>
        <c:lblOffset val="100"/>
        <c:noMultiLvlLbl val="0"/>
      </c:catAx>
      <c:valAx>
        <c:axId val="-1326025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326020976"/>
        <c:crosses val="autoZero"/>
        <c:crossBetween val="between"/>
      </c:valAx>
      <c:spPr>
        <a:solidFill>
          <a:srgbClr val="FFFF00"/>
        </a:solidFill>
      </c:spPr>
    </c:plotArea>
    <c:legend>
      <c:legendPos val="r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Относительная</a:t>
            </a:r>
            <a:r>
              <a:rPr lang="ru-RU" baseline="0"/>
              <a:t> частота верно выполненных  заданий теста</a:t>
            </a:r>
            <a:endParaRPr lang="ru-RU"/>
          </a:p>
        </c:rich>
      </c:tx>
      <c:layout/>
      <c:overlay val="0"/>
    </c:title>
    <c:autoTitleDeleted val="0"/>
    <c:plotArea>
      <c:layout/>
      <c:areaChart>
        <c:grouping val="standard"/>
        <c:varyColors val="0"/>
        <c:ser>
          <c:idx val="0"/>
          <c:order val="0"/>
          <c:cat>
            <c:numRef>
              <c:f>'[тестыв презентацию.xlsx]Лист2'!$B$1:$K$1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'[тестыв презентацию.xlsx]Лист2'!$B$2:$K$2</c:f>
              <c:numCache>
                <c:formatCode>General</c:formatCode>
                <c:ptCount val="10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5</c:v>
                </c:pt>
                <c:pt idx="4">
                  <c:v>12.5</c:v>
                </c:pt>
                <c:pt idx="5">
                  <c:v>15</c:v>
                </c:pt>
                <c:pt idx="6">
                  <c:v>20</c:v>
                </c:pt>
                <c:pt idx="7">
                  <c:v>17.5</c:v>
                </c:pt>
                <c:pt idx="8">
                  <c:v>12.5</c:v>
                </c:pt>
                <c:pt idx="9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26028048"/>
        <c:axId val="-1326026416"/>
      </c:areaChart>
      <c:catAx>
        <c:axId val="-132602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326026416"/>
        <c:crosses val="autoZero"/>
        <c:auto val="1"/>
        <c:lblAlgn val="ctr"/>
        <c:lblOffset val="100"/>
        <c:noMultiLvlLbl val="0"/>
      </c:catAx>
      <c:valAx>
        <c:axId val="-1326026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326028048"/>
        <c:crosses val="autoZero"/>
        <c:crossBetween val="midCat"/>
      </c:valAx>
      <c:spPr>
        <a:solidFill>
          <a:schemeClr val="accent6">
            <a:lumMod val="40000"/>
            <a:lumOff val="60000"/>
          </a:schemeClr>
        </a:solidFill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Производство</a:t>
            </a:r>
            <a:r>
              <a:rPr lang="ru-RU" baseline="0"/>
              <a:t> приборов</a:t>
            </a:r>
            <a:endParaRPr lang="ru-RU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'[тестыв презентацию.xlsx]Лист8'!$B$2:$G$2</c:f>
              <c:numCache>
                <c:formatCode>General</c:formatCode>
                <c:ptCount val="6"/>
                <c:pt idx="0">
                  <c:v>2.2999999999999998</c:v>
                </c:pt>
                <c:pt idx="1">
                  <c:v>2.2000000000000002</c:v>
                </c:pt>
                <c:pt idx="2">
                  <c:v>2.5</c:v>
                </c:pt>
                <c:pt idx="3">
                  <c:v>2.6</c:v>
                </c:pt>
                <c:pt idx="4">
                  <c:v>2.8</c:v>
                </c:pt>
                <c:pt idx="5">
                  <c:v>1.9000000000000001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1326020432"/>
        <c:axId val="-1326019888"/>
      </c:lineChart>
      <c:catAx>
        <c:axId val="-1326020432"/>
        <c:scaling>
          <c:orientation val="minMax"/>
        </c:scaling>
        <c:delete val="0"/>
        <c:axPos val="b"/>
        <c:majorTickMark val="out"/>
        <c:minorTickMark val="none"/>
        <c:tickLblPos val="nextTo"/>
        <c:crossAx val="-1326019888"/>
        <c:crosses val="autoZero"/>
        <c:auto val="1"/>
        <c:lblAlgn val="ctr"/>
        <c:lblOffset val="100"/>
        <c:noMultiLvlLbl val="0"/>
      </c:catAx>
      <c:valAx>
        <c:axId val="-1326019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326020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D4319-D92F-46A6-B114-354FD59D1A08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BBF52-EEE5-49EB-B57A-2C3CC3ACE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38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BBF52-EEE5-49EB-B57A-2C3CC3ACEBEF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93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  <p:sndAc>
      <p:stSnd loop="1"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newsflash/>
    <p:sndAc>
      <p:stSnd loop="1">
        <p:snd r:embed="rId1" name="coin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ACB417A-40E1-4110-BE2A-541CB4537EF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D56064-B798-459F-920B-3F69CE6FA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newsflash/>
    <p:sndAc>
      <p:stSnd loop="1">
        <p:snd r:embed="rId13" name="coin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836713"/>
            <a:ext cx="8458200" cy="5239074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Элементы статистики</a:t>
            </a:r>
            <a:endParaRPr lang="ru-RU" sz="4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8458200" cy="1584176"/>
          </a:xfrm>
          <a:blipFill>
            <a:blip r:embed="rId4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kantoor_1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1772816"/>
            <a:ext cx="4464496" cy="2013371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Анализ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  Для анализа статистических данных используют различные </a:t>
            </a:r>
            <a:r>
              <a:rPr lang="ru-RU" dirty="0" smtClean="0">
                <a:solidFill>
                  <a:srgbClr val="FF0000"/>
                </a:solidFill>
              </a:rPr>
              <a:t>обобщающие показатели- статистические характеристики: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1.Среднее арифметическое;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2.Мода;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3.Медиана;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4.Размах.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kaleidoscope_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573016"/>
            <a:ext cx="2083700" cy="2592288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ru-RU" dirty="0" smtClean="0"/>
              <a:t>Анализ результатов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283" y="1484784"/>
            <a:ext cx="9144000" cy="4525963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Средним арифметическим ряда чисел называется частное от деления суммы этих </a:t>
            </a:r>
            <a:r>
              <a:rPr lang="ru-RU" dirty="0" smtClean="0">
                <a:solidFill>
                  <a:srgbClr val="FF0000"/>
                </a:solidFill>
              </a:rPr>
              <a:t>чисел </a:t>
            </a:r>
            <a:r>
              <a:rPr lang="ru-RU" dirty="0" smtClean="0">
                <a:solidFill>
                  <a:srgbClr val="FF0000"/>
                </a:solidFill>
              </a:rPr>
              <a:t>на число слагаемых.</a:t>
            </a:r>
          </a:p>
          <a:p>
            <a:pPr>
              <a:buNone/>
            </a:pPr>
            <a:r>
              <a:rPr lang="ru-RU" sz="2400" dirty="0" smtClean="0"/>
              <a:t>  </a:t>
            </a:r>
            <a:r>
              <a:rPr lang="ru-RU" sz="2400" dirty="0" smtClean="0"/>
              <a:t>  Найдём </a:t>
            </a:r>
            <a:r>
              <a:rPr lang="ru-RU" sz="2400" dirty="0" smtClean="0"/>
              <a:t>среднее арифметическое, используя таблицу </a:t>
            </a:r>
            <a:r>
              <a:rPr lang="ru-RU" sz="2400" dirty="0" smtClean="0"/>
              <a:t>частот. Надо </a:t>
            </a:r>
            <a:r>
              <a:rPr lang="ru-RU" sz="2400" dirty="0" smtClean="0"/>
              <a:t>общее число выполненных заданий разделить на число учащихся, т.е. на </a:t>
            </a:r>
            <a:r>
              <a:rPr lang="ru-RU" sz="2400" dirty="0" smtClean="0"/>
              <a:t>40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u="sng" dirty="0" smtClean="0"/>
              <a:t>0*1+1*2+2*1+3*2+4*5+5*6+6*8+7*7+8*5+9*4 </a:t>
            </a:r>
            <a:r>
              <a:rPr lang="ru-RU" sz="2400" dirty="0" smtClean="0"/>
              <a:t>=  </a:t>
            </a:r>
            <a:r>
              <a:rPr lang="ru-RU" sz="2400" u="sng" dirty="0" smtClean="0"/>
              <a:t>232 </a:t>
            </a:r>
            <a:r>
              <a:rPr lang="ru-RU" sz="2400" dirty="0" smtClean="0"/>
              <a:t>= 5,8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</a:t>
            </a:r>
            <a:r>
              <a:rPr lang="ru-RU" sz="2400" dirty="0" smtClean="0"/>
              <a:t>40                                                                    40                           </a:t>
            </a:r>
            <a:endParaRPr lang="ru-RU" sz="2400" u="sng" dirty="0"/>
          </a:p>
        </p:txBody>
      </p:sp>
      <p:pic>
        <p:nvPicPr>
          <p:cNvPr id="4" name="Рисунок 3" descr="kind_0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5373216"/>
            <a:ext cx="2232248" cy="1069082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/>
              <a:t>Анализ результатов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  При анализе данных интересно знать, какое количество верно выполненных заданий является </a:t>
            </a:r>
            <a:r>
              <a:rPr lang="ru-RU" dirty="0" smtClean="0">
                <a:solidFill>
                  <a:srgbClr val="FF0000"/>
                </a:solidFill>
              </a:rPr>
              <a:t>типичным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rgbClr val="FF0000"/>
                </a:solidFill>
              </a:rPr>
              <a:t>Модой ряда чисел называется число, которое встречается в данном ряду чаще других.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Чаще встречаются работы, в которых верно выполнено 6 заданий.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6- </a:t>
            </a:r>
            <a:r>
              <a:rPr lang="ru-RU" sz="3600" dirty="0" smtClean="0">
                <a:solidFill>
                  <a:srgbClr val="FF0000"/>
                </a:solidFill>
              </a:rPr>
              <a:t>мода ряда.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7f6843ffaea14f34fdf1a01a9c5567f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293096"/>
            <a:ext cx="1008112" cy="2232248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/>
              <a:t>Анализ результатов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  <a:ln cmpd="thickThin">
            <a:solidFill>
              <a:srgbClr val="FF0000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      Наибольшее число верно выполненных учащимися заданий равно 9, а наименьшее равно 0. Значит, </a:t>
            </a:r>
            <a:r>
              <a:rPr lang="ru-RU" dirty="0" smtClean="0">
                <a:solidFill>
                  <a:srgbClr val="FF0000"/>
                </a:solidFill>
              </a:rPr>
              <a:t>размах </a:t>
            </a:r>
            <a:r>
              <a:rPr lang="ru-RU" dirty="0" smtClean="0"/>
              <a:t>рассматриваемого ряда данных равен</a:t>
            </a:r>
          </a:p>
          <a:p>
            <a:pPr>
              <a:buNone/>
            </a:pPr>
            <a:r>
              <a:rPr lang="ru-RU" dirty="0" smtClean="0"/>
              <a:t>    9-0=9.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Размахом ряда чисел называется разность между наибольшим и наименьшим из этих чисел.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kind_0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04664"/>
            <a:ext cx="1296144" cy="864096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/>
              <a:t>Анализ результатов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Медианой(от лат.</a:t>
            </a:r>
            <a:r>
              <a:rPr lang="en-US" dirty="0" err="1" smtClean="0">
                <a:solidFill>
                  <a:srgbClr val="FF0000"/>
                </a:solidFill>
              </a:rPr>
              <a:t>mediana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означ</a:t>
            </a:r>
            <a:r>
              <a:rPr lang="ru-RU" dirty="0" smtClean="0">
                <a:solidFill>
                  <a:srgbClr val="FF0000"/>
                </a:solidFill>
              </a:rPr>
              <a:t>. «среднее») называется срединное число упорядоченного ряда.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Т.к  в ряду 40 чисел, то медиана равна среднему </a:t>
            </a:r>
            <a:r>
              <a:rPr lang="ru-RU" sz="2400" dirty="0" smtClean="0">
                <a:solidFill>
                  <a:schemeClr val="tx1"/>
                </a:solidFill>
              </a:rPr>
              <a:t>             арифметическому </a:t>
            </a:r>
            <a:r>
              <a:rPr lang="ru-RU" sz="2400" dirty="0" smtClean="0">
                <a:solidFill>
                  <a:schemeClr val="tx1"/>
                </a:solidFill>
              </a:rPr>
              <a:t>20-го и 21-го членов ряда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kind_0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5229200"/>
            <a:ext cx="2952328" cy="1440160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ru-RU" dirty="0" smtClean="0"/>
              <a:t>Анализ результатов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Кроме таблицы частот, составляют таблицу , в которой указывается не частота, а </a:t>
            </a:r>
            <a:r>
              <a:rPr lang="ru-RU" sz="2400" dirty="0" smtClean="0">
                <a:solidFill>
                  <a:srgbClr val="0070C0"/>
                </a:solidFill>
              </a:rPr>
              <a:t>отношение частоты к общему числу данных в ряду</a:t>
            </a:r>
            <a:r>
              <a:rPr lang="ru-RU" sz="2400" dirty="0" smtClean="0"/>
              <a:t>. Это </a:t>
            </a:r>
            <a:r>
              <a:rPr lang="ru-RU" sz="2400" dirty="0" smtClean="0"/>
              <a:t>отношение называют </a:t>
            </a:r>
            <a:r>
              <a:rPr lang="ru-RU" sz="2400" dirty="0" smtClean="0">
                <a:solidFill>
                  <a:srgbClr val="FF0000"/>
                </a:solidFill>
              </a:rPr>
              <a:t>относительной частотой</a:t>
            </a:r>
            <a:r>
              <a:rPr lang="ru-RU" sz="2400" dirty="0" smtClean="0"/>
              <a:t>, а саму таблицу- </a:t>
            </a:r>
            <a:r>
              <a:rPr lang="ru-RU" sz="2400" dirty="0" smtClean="0">
                <a:solidFill>
                  <a:srgbClr val="FF0000"/>
                </a:solidFill>
              </a:rPr>
              <a:t>таблицей относительных частот.</a:t>
            </a:r>
          </a:p>
          <a:p>
            <a:pPr>
              <a:buNone/>
            </a:pP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891269"/>
              </p:ext>
            </p:extLst>
          </p:nvPr>
        </p:nvGraphicFramePr>
        <p:xfrm>
          <a:off x="467544" y="3789040"/>
          <a:ext cx="7848874" cy="2325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648072"/>
                <a:gridCol w="648072"/>
                <a:gridCol w="720080"/>
                <a:gridCol w="648072"/>
                <a:gridCol w="648072"/>
                <a:gridCol w="720080"/>
                <a:gridCol w="576064"/>
                <a:gridCol w="648072"/>
                <a:gridCol w="648072"/>
                <a:gridCol w="648074"/>
              </a:tblGrid>
              <a:tr h="1162928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anchor="ctr"/>
                </a:tc>
              </a:tr>
              <a:tr h="1162928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Относительная </a:t>
                      </a:r>
                      <a:r>
                        <a:rPr lang="ru-RU" dirty="0" err="1" smtClean="0"/>
                        <a:t>частота,%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Наглядное представление статистической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686800" cy="4525963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Для наглядного представления данных статистического исследования применяют различные способы их изображения:</a:t>
            </a:r>
          </a:p>
          <a:p>
            <a:pPr>
              <a:buNone/>
            </a:pPr>
            <a:r>
              <a:rPr lang="ru-RU" sz="2400" dirty="0" smtClean="0"/>
              <a:t>1. Построение </a:t>
            </a:r>
            <a:r>
              <a:rPr lang="ru-RU" sz="2400" dirty="0" smtClean="0">
                <a:solidFill>
                  <a:srgbClr val="FF0000"/>
                </a:solidFill>
              </a:rPr>
              <a:t>столбчатой </a:t>
            </a:r>
            <a:r>
              <a:rPr lang="ru-RU" sz="2400" dirty="0" smtClean="0">
                <a:solidFill>
                  <a:srgbClr val="FF0000"/>
                </a:solidFill>
              </a:rPr>
              <a:t>диаграммы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(гистограммы);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/>
              <a:t>2. Построение </a:t>
            </a:r>
            <a:r>
              <a:rPr lang="ru-RU" sz="2400" dirty="0" smtClean="0">
                <a:solidFill>
                  <a:srgbClr val="FF0000"/>
                </a:solidFill>
              </a:rPr>
              <a:t>круговой диаграммы;</a:t>
            </a:r>
          </a:p>
          <a:p>
            <a:pPr>
              <a:buNone/>
            </a:pPr>
            <a:r>
              <a:rPr lang="ru-RU" sz="2400" dirty="0" smtClean="0"/>
              <a:t>3 Построение </a:t>
            </a:r>
            <a:r>
              <a:rPr lang="ru-RU" sz="2400" dirty="0" smtClean="0">
                <a:solidFill>
                  <a:srgbClr val="FF0000"/>
                </a:solidFill>
              </a:rPr>
              <a:t>полигона;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</a:rPr>
              <a:t>4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r>
              <a:rPr lang="ru-RU" sz="2400" dirty="0" smtClean="0">
                <a:solidFill>
                  <a:schemeClr val="tx1"/>
                </a:solidFill>
              </a:rPr>
              <a:t>Построение </a:t>
            </a:r>
            <a:r>
              <a:rPr lang="ru-RU" sz="2400" dirty="0" smtClean="0">
                <a:solidFill>
                  <a:srgbClr val="FF0000"/>
                </a:solidFill>
              </a:rPr>
              <a:t>других видов </a:t>
            </a:r>
            <a:r>
              <a:rPr lang="ru-RU" sz="2400" dirty="0" smtClean="0">
                <a:solidFill>
                  <a:schemeClr val="tx1"/>
                </a:solidFill>
              </a:rPr>
              <a:t>диаграмм.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school_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348880"/>
            <a:ext cx="2776956" cy="3528392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Наглядное представление данных по результатам статистического исследования 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Построим </a:t>
            </a:r>
            <a:r>
              <a:rPr lang="ru-RU" dirty="0" smtClean="0">
                <a:solidFill>
                  <a:srgbClr val="FF0000"/>
                </a:solidFill>
              </a:rPr>
              <a:t>круговую диаграмму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63484017"/>
              </p:ext>
            </p:extLst>
          </p:nvPr>
        </p:nvGraphicFramePr>
        <p:xfrm>
          <a:off x="2123728" y="2492896"/>
          <a:ext cx="4572000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Столбчатая  диаграмма представления данных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619672" y="1340768"/>
          <a:ext cx="662473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Представление данных в виде графика( полигона)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 smtClean="0"/>
              <a:t>Определение статистики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   Статистика-</a:t>
            </a:r>
            <a:r>
              <a:rPr lang="ru-RU" dirty="0" smtClean="0"/>
              <a:t> это наука, которая занимается получением , обработкой и анализом количественных данных о разнообразных массовых явлениях, происходящих в природе и обществе.</a:t>
            </a:r>
            <a:endParaRPr lang="ru-RU" dirty="0"/>
          </a:p>
        </p:txBody>
      </p:sp>
      <p:pic>
        <p:nvPicPr>
          <p:cNvPr id="4" name="Рисунок 3" descr="kantoor_0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4189286"/>
            <a:ext cx="2952328" cy="2668714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ru-RU" dirty="0" smtClean="0"/>
              <a:t>Диаграмма с областями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ru-RU" dirty="0" smtClean="0"/>
              <a:t>Пример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   Построим </a:t>
            </a:r>
            <a:r>
              <a:rPr lang="ru-RU" sz="2400" dirty="0" smtClean="0">
                <a:solidFill>
                  <a:srgbClr val="FF0000"/>
                </a:solidFill>
              </a:rPr>
              <a:t>полигон</a:t>
            </a:r>
            <a:r>
              <a:rPr lang="ru-RU" sz="2400" dirty="0" smtClean="0"/>
              <a:t> по следующим данным.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Имеются следующие данные о производстве заводом приборов в первом полугодии 2012г. ( по месяцам)</a:t>
            </a: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3212976"/>
          <a:ext cx="7560840" cy="12801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512169"/>
                <a:gridCol w="1008112"/>
                <a:gridCol w="936104"/>
                <a:gridCol w="864095"/>
                <a:gridCol w="1080120"/>
                <a:gridCol w="1080120"/>
                <a:gridCol w="1080120"/>
              </a:tblGrid>
              <a:tr h="134959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anchor="ctr"/>
                </a:tc>
              </a:tr>
              <a:tr h="585121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приборов, тыс.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1,9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286000" y="4509120"/>
          <a:ext cx="457200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массового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1.Большие организационные усилия;</a:t>
            </a:r>
          </a:p>
          <a:p>
            <a:pPr>
              <a:buNone/>
            </a:pPr>
            <a:r>
              <a:rPr lang="ru-RU" sz="2000" dirty="0" smtClean="0"/>
              <a:t>2.Большие финансовые затраты.</a:t>
            </a:r>
          </a:p>
          <a:p>
            <a:pPr>
              <a:buNone/>
            </a:pPr>
            <a:r>
              <a:rPr lang="ru-RU" sz="2000" dirty="0" smtClean="0"/>
              <a:t>Н.п.Перепись населения страны связана с подготовкой разнообразной документации, выделением и инструктажём переписчиков, сбором информации, обработкой собранных сведений.</a:t>
            </a:r>
          </a:p>
          <a:p>
            <a:pPr>
              <a:buNone/>
            </a:pPr>
            <a:r>
              <a:rPr lang="ru-RU" sz="2000" dirty="0" smtClean="0"/>
              <a:t>      В тех случаях когда бывает сложно или даже невозможно провести сплошное исследование, его заменяют  </a:t>
            </a:r>
            <a:r>
              <a:rPr lang="ru-RU" sz="2400" dirty="0" smtClean="0">
                <a:solidFill>
                  <a:srgbClr val="FF0000"/>
                </a:solidFill>
              </a:rPr>
              <a:t>выборочным</a:t>
            </a:r>
            <a:r>
              <a:rPr lang="ru-RU" sz="2400" dirty="0" smtClean="0">
                <a:solidFill>
                  <a:schemeClr val="tx1"/>
                </a:solidFill>
              </a:rPr>
              <a:t>. При выборочном  исследовании из всей изучаемой совокупности данных, называемой  </a:t>
            </a:r>
            <a:r>
              <a:rPr lang="ru-RU" sz="2800" dirty="0" smtClean="0">
                <a:solidFill>
                  <a:srgbClr val="FF0000"/>
                </a:solidFill>
              </a:rPr>
              <a:t>генеральной совокупностью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выбирается определённая её часть, т.е.составляется  </a:t>
            </a:r>
            <a:r>
              <a:rPr lang="ru-RU" sz="2800" dirty="0" smtClean="0">
                <a:solidFill>
                  <a:srgbClr val="FF0000"/>
                </a:solidFill>
              </a:rPr>
              <a:t>выборочная совокупность(выборка</a:t>
            </a:r>
            <a:r>
              <a:rPr lang="ru-RU" sz="2800" dirty="0" smtClean="0">
                <a:solidFill>
                  <a:srgbClr val="FF0000"/>
                </a:solidFill>
              </a:rPr>
              <a:t>).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 descr="kantoor_0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412776"/>
            <a:ext cx="1584176" cy="95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576064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Статистические методы обработки информации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Термины, принятые в статистике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692697"/>
          <a:ext cx="8136904" cy="5643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792087">
                <a:tc>
                  <a:txBody>
                    <a:bodyPr/>
                    <a:lstStyle/>
                    <a:p>
                      <a:r>
                        <a:rPr lang="ru-RU" dirty="0" smtClean="0"/>
                        <a:t>Новый термин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Простое описание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научный термин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</a:tr>
              <a:tr h="10112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Общий ряд данных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То, откуда выбирают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Генеральная совокупность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Множество всех в принципе возможных результатов измерения</a:t>
                      </a:r>
                      <a:endParaRPr lang="ru-RU" sz="1600" dirty="0"/>
                    </a:p>
                  </a:txBody>
                  <a:tcPr/>
                </a:tc>
              </a:tr>
              <a:tr h="10112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Выборка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То, что выбрали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Статистическая</a:t>
                      </a:r>
                      <a:r>
                        <a:rPr lang="ru-RU" sz="1600" baseline="0" dirty="0" smtClean="0"/>
                        <a:t> выборка, статистический ряд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Множество результатов, реально полученных в данном измерении</a:t>
                      </a:r>
                      <a:endParaRPr lang="ru-RU" sz="1600" dirty="0"/>
                    </a:p>
                  </a:txBody>
                  <a:tcPr/>
                </a:tc>
              </a:tr>
              <a:tr h="1011267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 одного из </a:t>
                      </a:r>
                      <a:r>
                        <a:rPr lang="ru-RU" baseline="0" dirty="0" smtClean="0"/>
                        <a:t> результатов </a:t>
                      </a:r>
                      <a:r>
                        <a:rPr lang="ru-RU" dirty="0" smtClean="0"/>
                        <a:t>измерения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Одно из значений элементов выборки</a:t>
                      </a:r>
                      <a:endParaRPr lang="ru-RU" dirty="0"/>
                    </a:p>
                  </a:txBody>
                  <a:tcPr/>
                </a:tc>
              </a:tr>
              <a:tr h="1011267">
                <a:tc>
                  <a:txBody>
                    <a:bodyPr/>
                    <a:lstStyle/>
                    <a:p>
                      <a:r>
                        <a:rPr lang="ru-RU" dirty="0" smtClean="0"/>
                        <a:t>Ряд данных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Значения всех результатов</a:t>
                      </a:r>
                      <a:r>
                        <a:rPr lang="ru-RU" baseline="0" dirty="0" smtClean="0"/>
                        <a:t> измерения, перечисленные по порядку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Вариационный ряд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Упорядоченное множество всех вариант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newsflash/>
    <p:sndAc>
      <p:stSnd loop="1">
        <p:snd r:embed="rId3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Пример №3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      Допустим, вы записываете номера месяцев рождения своих одноклассников. В таком случае </a:t>
            </a:r>
            <a:r>
              <a:rPr lang="ru-RU" dirty="0" smtClean="0">
                <a:solidFill>
                  <a:srgbClr val="FF0000"/>
                </a:solidFill>
              </a:rPr>
              <a:t>общий ряд данных- </a:t>
            </a:r>
            <a:r>
              <a:rPr lang="ru-RU" dirty="0" smtClean="0"/>
              <a:t>это числа от1 до 12, </a:t>
            </a:r>
            <a:r>
              <a:rPr lang="ru-RU" dirty="0" smtClean="0">
                <a:solidFill>
                  <a:srgbClr val="FF0000"/>
                </a:solidFill>
              </a:rPr>
              <a:t>варианты</a:t>
            </a:r>
            <a:r>
              <a:rPr lang="ru-RU" dirty="0" smtClean="0"/>
              <a:t>- это номера месяцев рождения конкретных учеников именно вашего класса, а </a:t>
            </a:r>
            <a:r>
              <a:rPr lang="ru-RU" dirty="0" smtClean="0">
                <a:solidFill>
                  <a:srgbClr val="FF0000"/>
                </a:solidFill>
              </a:rPr>
              <a:t>ряд данных </a:t>
            </a:r>
            <a:r>
              <a:rPr lang="ru-RU" dirty="0" smtClean="0"/>
              <a:t>- это все варианты , перечисленные по порядку. В одном классе </a:t>
            </a:r>
            <a:r>
              <a:rPr lang="ru-RU" dirty="0" smtClean="0">
                <a:solidFill>
                  <a:srgbClr val="FF0000"/>
                </a:solidFill>
              </a:rPr>
              <a:t>ряд данных </a:t>
            </a:r>
            <a:r>
              <a:rPr lang="ru-RU" dirty="0" smtClean="0"/>
              <a:t>-это 3,4,5,7,8,10,11.В другом классе может получиться другой </a:t>
            </a:r>
            <a:r>
              <a:rPr lang="ru-RU" dirty="0" smtClean="0">
                <a:solidFill>
                  <a:srgbClr val="FF0000"/>
                </a:solidFill>
              </a:rPr>
              <a:t>ряд данных</a:t>
            </a:r>
            <a:r>
              <a:rPr lang="ru-RU" dirty="0" smtClean="0"/>
              <a:t>. Например, 1,2,5,6,8,9,11,12 и т.д.</a:t>
            </a:r>
            <a:endParaRPr lang="ru-RU" dirty="0"/>
          </a:p>
        </p:txBody>
      </p:sp>
      <p:pic>
        <p:nvPicPr>
          <p:cNvPr id="4" name="Рисунок 3" descr="kind_1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260648"/>
            <a:ext cx="1584176" cy="1274763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5531445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Спасибо за внимание!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klok_0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132856"/>
            <a:ext cx="4536504" cy="3744416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ru-RU" dirty="0" smtClean="0"/>
              <a:t>Происхождение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 Слово </a:t>
            </a:r>
            <a:r>
              <a:rPr lang="ru-RU" dirty="0" smtClean="0">
                <a:solidFill>
                  <a:srgbClr val="FF0000"/>
                </a:solidFill>
              </a:rPr>
              <a:t>«статистика» </a:t>
            </a:r>
            <a:r>
              <a:rPr lang="ru-RU" dirty="0" smtClean="0"/>
              <a:t>происходит от латинского слова</a:t>
            </a:r>
            <a:r>
              <a:rPr lang="en-US" dirty="0" smtClean="0"/>
              <a:t>  status</a:t>
            </a:r>
            <a:r>
              <a:rPr lang="ru-RU" dirty="0" smtClean="0"/>
              <a:t>, которое означает «состояние, положение вещей».</a:t>
            </a:r>
            <a:endParaRPr lang="ru-RU" dirty="0"/>
          </a:p>
        </p:txBody>
      </p:sp>
      <p:pic>
        <p:nvPicPr>
          <p:cNvPr id="4" name="Рисунок 3" descr="kantoor_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356992"/>
            <a:ext cx="5400599" cy="3240360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7200"/>
            <a:ext cx="8452048" cy="838200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Что изучает статистика?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1. Численность отдельных групп населения страны и её регионов;</a:t>
            </a:r>
          </a:p>
          <a:p>
            <a:pPr>
              <a:buNone/>
            </a:pPr>
            <a:r>
              <a:rPr lang="ru-RU" dirty="0" smtClean="0"/>
              <a:t>   2. Производство и потребление разнообразных видов продукции; 3.Перевозку грузов и пассажиров различными видами транспорта; 4.Природные ресурсы и т.п.</a:t>
            </a:r>
            <a:endParaRPr lang="ru-RU" dirty="0"/>
          </a:p>
        </p:txBody>
      </p:sp>
      <p:pic>
        <p:nvPicPr>
          <p:cNvPr id="4" name="Рисунок 3" descr="kaleidoscope_0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8864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Результаты статистических исследований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4525963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используются</a:t>
            </a:r>
            <a:endParaRPr lang="ru-RU" sz="72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3059832" y="2420888"/>
            <a:ext cx="1296144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724128" y="2636912"/>
            <a:ext cx="144016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611560" y="3717032"/>
            <a:ext cx="3218656" cy="9144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Практические выводы</a:t>
            </a:r>
            <a:endParaRPr lang="ru-RU" dirty="0"/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5148064" y="4437112"/>
            <a:ext cx="2930624" cy="9144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Научные выводы</a:t>
            </a:r>
            <a:endParaRPr lang="ru-RU" dirty="0"/>
          </a:p>
        </p:txBody>
      </p:sp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Начало статистического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Autofit/>
          </a:bodyPr>
          <a:lstStyle/>
          <a:p>
            <a:pPr lvl="7"/>
            <a:r>
              <a:rPr lang="ru-RU" sz="2800" dirty="0" smtClean="0"/>
              <a:t>Всякое статистическое исследование начинается с целенаправленного сбора информации</a:t>
            </a:r>
            <a:r>
              <a:rPr lang="ru-RU" sz="2800" dirty="0" smtClean="0">
                <a:solidFill>
                  <a:srgbClr val="00B0F0"/>
                </a:solidFill>
              </a:rPr>
              <a:t> </a:t>
            </a:r>
            <a:r>
              <a:rPr lang="ru-RU" sz="2800" dirty="0" smtClean="0"/>
              <a:t>об изучаемом явлении или процессе. Этот этап называется </a:t>
            </a:r>
            <a:r>
              <a:rPr lang="ru-RU" sz="2800" dirty="0" smtClean="0">
                <a:solidFill>
                  <a:srgbClr val="FF0000"/>
                </a:solidFill>
              </a:rPr>
              <a:t>этапом статистического наблюдения.</a:t>
            </a:r>
          </a:p>
        </p:txBody>
      </p:sp>
      <p:pic>
        <p:nvPicPr>
          <p:cNvPr id="4" name="Рисунок 3" descr="903da40ce268901f148185e97e421e3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628800"/>
            <a:ext cx="2880320" cy="4791967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Продолжение статистического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Для  </a:t>
            </a:r>
            <a:r>
              <a:rPr lang="ru-RU" dirty="0" smtClean="0">
                <a:solidFill>
                  <a:srgbClr val="FF0000"/>
                </a:solidFill>
              </a:rPr>
              <a:t>обобщения и систематизации </a:t>
            </a:r>
            <a:r>
              <a:rPr lang="ru-RU" dirty="0" smtClean="0"/>
              <a:t>данных, полученных в результате наблюдения, их по какому- либо признаку разбивают на </a:t>
            </a:r>
            <a:r>
              <a:rPr lang="ru-RU" dirty="0" smtClean="0">
                <a:solidFill>
                  <a:srgbClr val="FF0000"/>
                </a:solidFill>
              </a:rPr>
              <a:t>группы</a:t>
            </a:r>
            <a:r>
              <a:rPr lang="ru-RU" dirty="0" smtClean="0"/>
              <a:t> и результаты группировки сводят в </a:t>
            </a:r>
            <a:r>
              <a:rPr lang="ru-RU" dirty="0" smtClean="0">
                <a:solidFill>
                  <a:srgbClr val="FF0000"/>
                </a:solidFill>
              </a:rPr>
              <a:t>таблицы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kantoor_1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86224" y="4221088"/>
            <a:ext cx="3294087" cy="2232247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ru-RU" dirty="0" smtClean="0"/>
              <a:t>Пример 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           Администрация школы решила проверить математическую подготовку восьмиклассников. С этой целью был составлен тест, содержащий 9 заданий. Работу выполняли 40 учащихся школы. При проверке каждой работы отмечали число верно выполненных заданий</a:t>
            </a:r>
            <a:r>
              <a:rPr lang="ru-RU" sz="1800" dirty="0" smtClean="0"/>
              <a:t>. В </a:t>
            </a:r>
            <a:r>
              <a:rPr lang="ru-RU" sz="1800" dirty="0" smtClean="0"/>
              <a:t>результате был составлен такой ряд чисел:</a:t>
            </a:r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1800" dirty="0" smtClean="0">
                <a:solidFill>
                  <a:srgbClr val="FF0000"/>
                </a:solidFill>
              </a:rPr>
              <a:t>6,5,4,0,4,5,7,9,1,6,8,7,9,5,8,6,7,2,5,7,6,3,4,4,5,6,8,6,7,7,4,3,5,9,6,7,8,6,9,8 - выборка.</a:t>
            </a:r>
            <a:endParaRPr lang="ru-RU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dirty="0" smtClean="0"/>
              <a:t>      Для того чтобы удобно было анализировать полученные данные, </a:t>
            </a:r>
            <a:r>
              <a:rPr lang="ru-RU" sz="2000" dirty="0" smtClean="0">
                <a:solidFill>
                  <a:srgbClr val="FF0000"/>
                </a:solidFill>
              </a:rPr>
              <a:t>упорядочим ряд:</a:t>
            </a:r>
          </a:p>
          <a:p>
            <a:pPr>
              <a:buNone/>
            </a:pPr>
            <a:r>
              <a:rPr lang="ru-RU" sz="1800" dirty="0" smtClean="0"/>
              <a:t>      </a:t>
            </a:r>
            <a:r>
              <a:rPr lang="ru-RU" sz="1800" dirty="0" smtClean="0"/>
              <a:t>0,1,2,3,3,4,4,4,4,4,5,5,5,5,5,5,6,6,6,6,6,6,6,6,7,7,7,7,7,7,7,8,8,8,8,8,9,9,9,9 -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</a:t>
            </a:r>
            <a:r>
              <a:rPr lang="ru-RU" sz="1800" dirty="0" smtClean="0">
                <a:solidFill>
                  <a:srgbClr val="FF0000"/>
                </a:solidFill>
              </a:rPr>
              <a:t>вариационный ряд.</a:t>
            </a:r>
            <a:endParaRPr lang="ru-RU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dirty="0" smtClean="0"/>
              <a:t>     Представим полученные данные в  виде таблицы, в которой для каждого числа верно выполненных заданий, записанных в верхней строке, укажем в нижней строке количество появлений этого числа в ряду, т.е.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ЧАСТОТУ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school_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5" y="0"/>
            <a:ext cx="1440161" cy="1412777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Таблица частот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219285"/>
              </p:ext>
            </p:extLst>
          </p:nvPr>
        </p:nvGraphicFramePr>
        <p:xfrm>
          <a:off x="251520" y="1484784"/>
          <a:ext cx="8686799" cy="3673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138"/>
                <a:gridCol w="655429"/>
                <a:gridCol w="720080"/>
                <a:gridCol w="720080"/>
                <a:gridCol w="637729"/>
                <a:gridCol w="633798"/>
                <a:gridCol w="789709"/>
                <a:gridCol w="789709"/>
                <a:gridCol w="789709"/>
                <a:gridCol w="789709"/>
                <a:gridCol w="789709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верно</a:t>
                      </a:r>
                      <a:r>
                        <a:rPr lang="ru-RU" baseline="0" dirty="0" smtClean="0"/>
                        <a:t> выполненных </a:t>
                      </a:r>
                      <a:r>
                        <a:rPr lang="ru-RU" baseline="0" dirty="0" smtClean="0"/>
                        <a:t>заданий </a:t>
                      </a:r>
                    </a:p>
                    <a:p>
                      <a:r>
                        <a:rPr lang="ru-RU" baseline="0" dirty="0" smtClean="0"/>
                        <a:t>(варианта)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anchor="ctr"/>
                </a:tc>
              </a:tr>
              <a:tr h="216155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ЧАСТОТА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med">
    <p:newsflash/>
    <p:sndAc>
      <p:stSnd loop="1"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1203</TotalTime>
  <Words>932</Words>
  <Application>Microsoft Office PowerPoint</Application>
  <PresentationFormat>Экран (4:3)</PresentationFormat>
  <Paragraphs>168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Calibri</vt:lpstr>
      <vt:lpstr>Franklin Gothic Book</vt:lpstr>
      <vt:lpstr>Franklin Gothic Medium</vt:lpstr>
      <vt:lpstr>Wingdings 2</vt:lpstr>
      <vt:lpstr>Трек</vt:lpstr>
      <vt:lpstr>Элементы статистики</vt:lpstr>
      <vt:lpstr>Определение статистики</vt:lpstr>
      <vt:lpstr>Происхождение слова</vt:lpstr>
      <vt:lpstr>Что изучает статистика?</vt:lpstr>
      <vt:lpstr>Результаты статистических исследований</vt:lpstr>
      <vt:lpstr>Начало статистического исследования</vt:lpstr>
      <vt:lpstr>Продолжение статистического исследования</vt:lpstr>
      <vt:lpstr>Пример  №1</vt:lpstr>
      <vt:lpstr>Таблица частот</vt:lpstr>
      <vt:lpstr>Анализ данных</vt:lpstr>
      <vt:lpstr>Анализ результатов теста</vt:lpstr>
      <vt:lpstr>Анализ результатов теста</vt:lpstr>
      <vt:lpstr>Анализ результатов теста</vt:lpstr>
      <vt:lpstr>Анализ результатов теста</vt:lpstr>
      <vt:lpstr>Анализ результатов теста</vt:lpstr>
      <vt:lpstr>Наглядное представление статистической информации</vt:lpstr>
      <vt:lpstr>Наглядное представление данных по результатам статистического исследования </vt:lpstr>
      <vt:lpstr>Столбчатая  диаграмма представления данных</vt:lpstr>
      <vt:lpstr>Представление данных в виде графика( полигона)</vt:lpstr>
      <vt:lpstr>Диаграмма с областями</vt:lpstr>
      <vt:lpstr>Пример №2</vt:lpstr>
      <vt:lpstr>Особенности массового исследования</vt:lpstr>
      <vt:lpstr>Статистические методы обработки информации</vt:lpstr>
      <vt:lpstr>Пример №3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статистики</dc:title>
  <dc:creator>Admin</dc:creator>
  <cp:lastModifiedBy>ilya lazarev</cp:lastModifiedBy>
  <cp:revision>136</cp:revision>
  <dcterms:created xsi:type="dcterms:W3CDTF">2012-07-19T20:28:05Z</dcterms:created>
  <dcterms:modified xsi:type="dcterms:W3CDTF">2017-06-12T18:08:06Z</dcterms:modified>
</cp:coreProperties>
</file>